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4352b872c7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4352b872c7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4352b872c7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4352b872c7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4352b872c7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4352b872c7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4352b872c7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4352b872c7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4352b872c7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4352b872c7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4352b872c7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4352b872c7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4352b872c7_0_1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4352b872c7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4352b872c7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4352b872c7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4352b872c7_0_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4352b872c7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4352b872c7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4352b872c7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4352b872c7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4352b872c7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4352b872c7_0_1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4352b872c7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4352b872c7_0_1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4352b872c7_0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4352b872c7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4352b872c7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4352b872c7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4352b872c7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4ab5d2d7b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4ab5d2d7b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4352b872c7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4352b872c7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4352b872c7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4352b872c7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4352b872c7_0_1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4352b872c7_0_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4352b872c7_0_1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4352b872c7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4352b872c7_0_1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4352b872c7_0_1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4352b872c7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4352b872c7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4352b872c7_0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4352b872c7_0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49d266c235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49d266c235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4352b872c7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4352b872c7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4352b872c7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4352b872c7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4352b872c7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4352b872c7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4352b872c7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4352b872c7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4352b872c7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4352b872c7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de"/>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4" y="255606"/>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rPr lang="de"/>
              <a:t>Lk. 2</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2"/>
          <p:cNvSpPr txBox="1"/>
          <p:nvPr>
            <p:ph type="ctrTitle"/>
          </p:nvPr>
        </p:nvSpPr>
        <p:spPr>
          <a:xfrm>
            <a:off x="311700" y="287000"/>
            <a:ext cx="8520600" cy="47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Der Verwaltungsvorgang brauchte 4 Tage + An- und Abreise. </a:t>
            </a:r>
            <a:endParaRPr/>
          </a:p>
          <a:p>
            <a:pPr indent="0" lvl="0" marL="0" rtl="0" algn="ctr">
              <a:spcBef>
                <a:spcPts val="0"/>
              </a:spcBef>
              <a:spcAft>
                <a:spcPts val="0"/>
              </a:spcAft>
              <a:buNone/>
            </a:pPr>
            <a:r>
              <a:rPr lang="de"/>
              <a:t>Die Urkunde wurde im dezember erstellt, weil die Ernte abgeschlossen war.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3"/>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Auch die uristischen Einzelheiten Parallel. </a:t>
            </a:r>
            <a:endParaRPr/>
          </a:p>
          <a:p>
            <a:pPr indent="0" lvl="0" marL="0" rtl="0" algn="ctr">
              <a:spcBef>
                <a:spcPts val="0"/>
              </a:spcBef>
              <a:spcAft>
                <a:spcPts val="0"/>
              </a:spcAft>
              <a:buNone/>
            </a:pPr>
            <a:r>
              <a:rPr lang="de"/>
              <a:t>zuerst Kaiser </a:t>
            </a:r>
            <a:endParaRPr/>
          </a:p>
          <a:p>
            <a:pPr indent="0" lvl="0" marL="0" rtl="0" algn="ctr">
              <a:spcBef>
                <a:spcPts val="0"/>
              </a:spcBef>
              <a:spcAft>
                <a:spcPts val="0"/>
              </a:spcAft>
              <a:buNone/>
            </a:pPr>
            <a:r>
              <a:rPr lang="de"/>
              <a:t>Hadrian und Augustus</a:t>
            </a:r>
            <a:endParaRPr/>
          </a:p>
          <a:p>
            <a:pPr indent="0" lvl="0" marL="0" rtl="0" algn="ctr">
              <a:spcBef>
                <a:spcPts val="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4"/>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Dann Statthalter </a:t>
            </a:r>
            <a:endParaRPr/>
          </a:p>
          <a:p>
            <a:pPr indent="0" lvl="0" marL="0" rtl="0" algn="ctr">
              <a:spcBef>
                <a:spcPts val="0"/>
              </a:spcBef>
              <a:spcAft>
                <a:spcPts val="0"/>
              </a:spcAft>
              <a:buNone/>
            </a:pPr>
            <a:r>
              <a:rPr lang="de"/>
              <a:t>Titus Aninius Sextius Florentinus,</a:t>
            </a:r>
            <a:endParaRPr/>
          </a:p>
          <a:p>
            <a:pPr indent="0" lvl="0" marL="0" rtl="0" algn="ctr">
              <a:spcBef>
                <a:spcPts val="0"/>
              </a:spcBef>
              <a:spcAft>
                <a:spcPts val="0"/>
              </a:spcAft>
              <a:buNone/>
            </a:pPr>
            <a:r>
              <a:rPr lang="de"/>
              <a:t>Publius Sulpicius Quirinius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5"/>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Es folgt der Name der Steuererklärung </a:t>
            </a:r>
            <a:endParaRPr/>
          </a:p>
          <a:p>
            <a:pPr indent="0" lvl="0" marL="0" rtl="0" algn="ctr">
              <a:spcBef>
                <a:spcPts val="0"/>
              </a:spcBef>
              <a:spcAft>
                <a:spcPts val="0"/>
              </a:spcAft>
              <a:buNone/>
            </a:pPr>
            <a:r>
              <a:rPr lang="de"/>
              <a:t>apogràphestai</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6"/>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Ich Babata erkläre schriftlich was ich besitze. Auch hier benutzt Lukas das gleich griechische Wort.</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7"/>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Babeta nennt den Namen ihres Vaters von dem sie den Besitz hat. Oikus .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8"/>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sz="3000"/>
              <a:t>Maria musste wie Babata mit auf die Reise, weil sie selbst Grundbesitz in Bethelehm hatte. Den musste sie persönlich einschreiben lassen. Auch Maria konnte eigenen Besitz habe (Gab es keine Söhne erbten die Töchter. Joseph trat auch hier als Marias Vormund auf, der die schriftlichen Angaben seiner Frau zu bestätigen hatte.</a:t>
            </a:r>
            <a:endParaRPr sz="30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9"/>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Wann fand die Volkszählung statt?</a:t>
            </a:r>
            <a:endParaRPr/>
          </a:p>
          <a:p>
            <a:pPr indent="0" lvl="0" marL="0" rtl="0" algn="ctr">
              <a:spcBef>
                <a:spcPts val="0"/>
              </a:spcBef>
              <a:spcAft>
                <a:spcPts val="0"/>
              </a:spcAft>
              <a:buNone/>
            </a:pPr>
            <a:r>
              <a:rPr lang="de"/>
              <a:t>Josephus erwähnt eine Volkszählung 6 n. Chr.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30"/>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Apg. 5,37</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31"/>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sz="3000"/>
              <a:t>res gestae</a:t>
            </a:r>
            <a:endParaRPr sz="3000"/>
          </a:p>
          <a:p>
            <a:pPr indent="0" lvl="0" marL="0" rtl="0" algn="ctr">
              <a:spcBef>
                <a:spcPts val="0"/>
              </a:spcBef>
              <a:spcAft>
                <a:spcPts val="0"/>
              </a:spcAft>
              <a:buNone/>
            </a:pPr>
            <a:r>
              <a:rPr lang="de" sz="3000"/>
              <a:t>8 v.Chr hat er einen Census für alle römischen Bürger angeordnet und 3 v.Chr stolz berichtet, dass nun alle römischen Bürger ihm die Treue geschworen haben und ihn als Vater des Landes anerkennen. In Ägypten ordnete er einen 14jährigen Rhythmus für die Zählungen an. Würde das auch für Judäa gelten, dann hätten wir nicht nur die von Josephus berichtete Zählung 6/7 nach der Zeitenwende.</a:t>
            </a:r>
            <a:endParaRPr sz="3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4"/>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Gajus Julius Cäsar Oktavianus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32"/>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sz="3000"/>
              <a:t>In der Zeit als Herodes der Große seine beiden Söhne erdrosseln ließ (um 7 v.Chr) erzählt Josephus, dass das jüdische Volk dem Kaiser Augustus einen Treueeid geschworen habe, dem sich aber 6000 Pharisäer verweigerten (vgl. oben das Steuerdokument der Babata) . </a:t>
            </a:r>
            <a:endParaRPr sz="30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33"/>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lang="de" sz="3000"/>
              <a:t>Ein solcher Treueeid ist aus Anlass von Volkszählungen bekannt. Ein anderer Anlass zu dieser Zeit, bei der ein persönlicher und nicht nur ein allgemeiner Treueeid gefordert gewesen wäre, ist nicht ersichtlich. Und auch die Reaktion von Herodes, nämlich eine Geldstrafe zu verhängen, passte zu einer Volkszählung, die vor allem der Steuererhebung dient</a:t>
            </a:r>
            <a:endParaRPr sz="3000"/>
          </a:p>
          <a:p>
            <a:pPr indent="0" lvl="0" marL="0" rtl="0" algn="ctr">
              <a:spcBef>
                <a:spcPts val="0"/>
              </a:spcBef>
              <a:spcAft>
                <a:spcPts val="0"/>
              </a:spcAft>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34"/>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Auch andere Volkszählungen sind bei Josephus nicht berichtet. </a:t>
            </a:r>
            <a:endParaRPr/>
          </a:p>
          <a:p>
            <a:pPr indent="0" lvl="0" marL="0" rtl="0" algn="ctr">
              <a:spcBef>
                <a:spcPts val="0"/>
              </a:spcBef>
              <a:spcAft>
                <a:spcPts val="0"/>
              </a:spcAft>
              <a:buNone/>
            </a:pPr>
            <a:r>
              <a:rPr lang="de"/>
              <a:t>Reichsweite Volkszählung aus 41 unter Klaudius</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35"/>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sz="4800"/>
              <a:t>Quirinius gelang Durchsetzung der Volkszählung weil Joazar ein von Herodes eingesetzter Hoher Priester auf </a:t>
            </a:r>
            <a:r>
              <a:rPr lang="de" sz="4800"/>
              <a:t>die</a:t>
            </a:r>
            <a:r>
              <a:rPr lang="de" sz="4800"/>
              <a:t> Bevölkerung einwirkte </a:t>
            </a:r>
            <a:endParaRPr sz="48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36"/>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pic>
        <p:nvPicPr>
          <p:cNvPr id="170" name="Google Shape;170;p36"/>
          <p:cNvPicPr preferRelativeResize="0"/>
          <p:nvPr/>
        </p:nvPicPr>
        <p:blipFill>
          <a:blip r:embed="rId3">
            <a:alphaModFix/>
          </a:blip>
          <a:stretch>
            <a:fillRect/>
          </a:stretch>
        </p:blipFill>
        <p:spPr>
          <a:xfrm>
            <a:off x="2319817" y="0"/>
            <a:ext cx="4504367" cy="51435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7"/>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8"/>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39"/>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40"/>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41"/>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5"/>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In der Schlacht von Attrium gewonnen und an die Macht gekommen. </a:t>
            </a:r>
            <a:endParaRPr/>
          </a:p>
          <a:p>
            <a:pPr indent="0" lvl="0" marL="0" rtl="0" algn="ctr">
              <a:spcBef>
                <a:spcPts val="0"/>
              </a:spcBef>
              <a:spcAft>
                <a:spcPts val="0"/>
              </a:spcAft>
              <a:buNone/>
            </a:pPr>
            <a:r>
              <a:rPr lang="de"/>
              <a:t>Ende der Demokratie</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42"/>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Cäsar schafft eine 500 Jahre alte Demokratie ab. </a:t>
            </a:r>
            <a:endParaRPr/>
          </a:p>
          <a:p>
            <a:pPr indent="0" lvl="0" marL="0" rtl="0" algn="ctr">
              <a:spcBef>
                <a:spcPts val="0"/>
              </a:spcBef>
              <a:spcAft>
                <a:spcPts val="0"/>
              </a:spcAft>
              <a:buNone/>
            </a:pPr>
            <a:r>
              <a:rPr lang="de"/>
              <a:t>Es entsteht der Gottkaiser</a:t>
            </a:r>
            <a:endParaRPr/>
          </a:p>
          <a:p>
            <a:pPr indent="0" lvl="0" marL="0" rtl="0" algn="ctr">
              <a:spcBef>
                <a:spcPts val="0"/>
              </a:spcBef>
              <a:spcAft>
                <a:spcPts val="0"/>
              </a:spcAft>
              <a:buNone/>
            </a:pPr>
            <a:r>
              <a:rPr lang="de"/>
              <a:t>Bist du Gottes Sohn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7"/>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Volkszählung </a:t>
            </a:r>
            <a:endParaRPr/>
          </a:p>
          <a:p>
            <a:pPr indent="0" lvl="0" marL="0" rtl="0" algn="ctr">
              <a:spcBef>
                <a:spcPts val="0"/>
              </a:spcBef>
              <a:spcAft>
                <a:spcPts val="0"/>
              </a:spcAft>
              <a:buNone/>
            </a:pPr>
            <a:r>
              <a:rPr lang="de"/>
              <a:t>Beispiel </a:t>
            </a:r>
            <a:endParaRPr/>
          </a:p>
          <a:p>
            <a:pPr indent="0" lvl="0" marL="0" rtl="0" algn="ctr">
              <a:spcBef>
                <a:spcPts val="0"/>
              </a:spcBef>
              <a:spcAft>
                <a:spcPts val="0"/>
              </a:spcAft>
              <a:buNone/>
            </a:pPr>
            <a:r>
              <a:rPr lang="de"/>
              <a:t>Einheitliches Steuerformular</a:t>
            </a:r>
            <a:endParaRPr/>
          </a:p>
          <a:p>
            <a:pPr indent="0" lvl="0" marL="0" rtl="0" algn="ctr">
              <a:spcBef>
                <a:spcPts val="0"/>
              </a:spcBef>
              <a:spcAft>
                <a:spcPts val="0"/>
              </a:spcAft>
              <a:buNone/>
            </a:pPr>
            <a:r>
              <a:rPr lang="de"/>
              <a:t>Babata 127 n. Chr. unter Hadrian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8"/>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In den höhlen des Toten Meers versteckt, während des Bar Kochba Aufstandes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9"/>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in griechischer Sprache </a:t>
            </a:r>
            <a:endParaRPr/>
          </a:p>
          <a:p>
            <a:pPr indent="0" lvl="0" marL="0" rtl="0" algn="ctr">
              <a:spcBef>
                <a:spcPts val="0"/>
              </a:spcBef>
              <a:spcAft>
                <a:spcPts val="0"/>
              </a:spcAft>
              <a:buNone/>
            </a:pPr>
            <a:r>
              <a:rPr lang="de"/>
              <a:t>zweite Ehe, erster Mann gestorben</a:t>
            </a:r>
            <a:endParaRPr/>
          </a:p>
          <a:p>
            <a:pPr indent="0" lvl="0" marL="0" rtl="0" algn="ctr">
              <a:spcBef>
                <a:spcPts val="0"/>
              </a:spcBef>
              <a:spcAft>
                <a:spcPts val="0"/>
              </a:spcAft>
              <a:buNone/>
            </a:pPr>
            <a:r>
              <a:rPr lang="de"/>
              <a:t>Judanas der aus En Gedi stammte, Verwaltungsbezirk Jericho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20"/>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Für den Zensus musste er von Maoza in das 40 KM entfernte Rabbath reisen. </a:t>
            </a:r>
            <a:endParaRPr/>
          </a:p>
          <a:p>
            <a:pPr indent="0" lvl="0" marL="0" rtl="0" algn="ctr">
              <a:spcBef>
                <a:spcPts val="0"/>
              </a:spcBef>
              <a:spcAft>
                <a:spcPts val="0"/>
              </a:spcAft>
              <a:buNone/>
            </a:pPr>
            <a:r>
              <a:rPr lang="de"/>
              <a:t>Der Grundbesitz ist in allen Einzelheiten aufgeführt mit Steursätzen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1"/>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Sie beschwört die Richtigkeit der Angaben bei der Glücksgöttin. </a:t>
            </a:r>
            <a:endParaRPr/>
          </a:p>
          <a:p>
            <a:pPr indent="0" lvl="0" marL="0" rtl="0" algn="ctr">
              <a:spcBef>
                <a:spcPts val="0"/>
              </a:spcBef>
              <a:spcAft>
                <a:spcPts val="0"/>
              </a:spcAft>
              <a:buNone/>
            </a:pPr>
            <a:r>
              <a:rPr lang="de"/>
              <a:t>Eid in aramäischer Sprache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